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85a8b2ba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85a8b2ba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a246a795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a246a795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5a8b2ba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5a8b2ba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bd2419f2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bd2419f2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d2419f2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bd2419f2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bd2419f2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bd2419f2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85a8b2ba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85a8b2ba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b8d1b0a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b8d1b0a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b8d1b0a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b8d1b0a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a54fb2c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a54fb2c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85a8b2ba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85a8b2ba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a54fb2c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a54fb2c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a54fb2c2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a54fb2c2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a54fb2c2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a54fb2c2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a54fb2c2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a54fb2c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85a8b2ba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85a8b2ba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85a8b2ba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85a8b2ba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bbebfb6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bbebfb6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bbebfb6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bbebfb6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b8a303a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b8a303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5a8b2ba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85a8b2ba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a246a79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a246a79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a246a79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a246a79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a246a795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a246a795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">
  <p:cSld name="自定义布局">
    <p:bg>
      <p:bgPr>
        <a:gradFill>
          <a:gsLst>
            <a:gs pos="0">
              <a:schemeClr val="accent4"/>
            </a:gs>
            <a:gs pos="8000">
              <a:srgbClr val="1A4CC8"/>
            </a:gs>
            <a:gs pos="27000">
              <a:schemeClr val="dk1"/>
            </a:gs>
            <a:gs pos="81000">
              <a:srgbClr val="731A36"/>
            </a:gs>
            <a:gs pos="93000">
              <a:schemeClr val="dk2"/>
            </a:gs>
            <a:gs pos="99000">
              <a:srgbClr val="B0B0BC"/>
            </a:gs>
            <a:gs pos="100000">
              <a:srgbClr val="B0B0BC"/>
            </a:gs>
          </a:gsLst>
          <a:lin ang="12600029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0" y="0"/>
            <a:ext cx="9144002" cy="51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173" l="10901" r="9004" t="2692"/>
          <a:stretch/>
        </p:blipFill>
        <p:spPr>
          <a:xfrm>
            <a:off x="-2" y="28"/>
            <a:ext cx="9144002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0" y="1895373"/>
            <a:ext cx="9144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 Black"/>
              <a:buNone/>
              <a:defRPr sz="45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" y="2669151"/>
            <a:ext cx="9144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0" y="4149413"/>
            <a:ext cx="9144000" cy="9927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1884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1" y="0"/>
            <a:ext cx="6588000" cy="51444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1407387" y="631870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454375" y="4284898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69217" y="1898128"/>
            <a:ext cx="51666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769218" y="2713472"/>
            <a:ext cx="51666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-9442" y="1769795"/>
            <a:ext cx="3990000" cy="0"/>
          </a:xfrm>
          <a:prstGeom prst="straightConnector1">
            <a:avLst/>
          </a:prstGeom>
          <a:noFill/>
          <a:ln cap="flat" cmpd="sng" w="25400">
            <a:solidFill>
              <a:srgbClr val="11328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770149" y="447518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定义版式">
  <p:cSld name="8_自定义版式">
    <p:bg>
      <p:bgPr>
        <a:gradFill>
          <a:gsLst>
            <a:gs pos="0">
              <a:schemeClr val="accent4"/>
            </a:gs>
            <a:gs pos="14000">
              <a:srgbClr val="1A4CC8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799903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653840" y="553352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fmla="val 16667" name="adj"/>
            </a:avLst>
          </a:prstGeom>
          <a:solidFill>
            <a:srgbClr val="E7E6E6">
              <a:alpha val="36862"/>
            </a:srgbClr>
          </a:solidFill>
          <a:ln cap="flat" cmpd="sng" w="57150">
            <a:solidFill>
              <a:srgbClr val="E58FA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Magnifying glass with solid fill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定义版式 2">
  <p:cSld name="8_自定义版式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53840" y="553352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34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fmla="val 16667" name="adj"/>
            </a:avLst>
          </a:prstGeom>
          <a:solidFill>
            <a:srgbClr val="E7E6E6">
              <a:alpha val="36860"/>
            </a:srgbClr>
          </a:solidFill>
          <a:ln cap="flat" cmpd="sng" w="57150">
            <a:solidFill>
              <a:srgbClr val="E58FA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Magnifying glass with solid fill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自定义版式">
  <p:cSld name="6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4959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4274" y="0"/>
            <a:ext cx="4563900" cy="51435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-9442" y="2343779"/>
            <a:ext cx="3603000" cy="0"/>
          </a:xfrm>
          <a:prstGeom prst="straightConnector1">
            <a:avLst/>
          </a:prstGeom>
          <a:noFill/>
          <a:ln cap="flat" cmpd="sng" w="25400">
            <a:solidFill>
              <a:srgbClr val="11328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529054" y="858184"/>
            <a:ext cx="95100" cy="951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754778" y="1172208"/>
            <a:ext cx="2825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754778" y="2570027"/>
            <a:ext cx="2825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351118" y="1472622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0" y="668225"/>
            <a:ext cx="9144000" cy="224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Enhancing Search Engine Performance</a:t>
            </a:r>
            <a:endParaRPr sz="3800">
              <a:solidFill>
                <a:srgbClr val="E32D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with Character N-Grams,</a:t>
            </a:r>
            <a:endParaRPr sz="3800">
              <a:solidFill>
                <a:srgbClr val="E32D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Query Expansion</a:t>
            </a:r>
            <a:endParaRPr sz="3800">
              <a:solidFill>
                <a:srgbClr val="E32D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and Named Entity Recognition</a:t>
            </a:r>
            <a:endParaRPr sz="3800">
              <a:solidFill>
                <a:srgbClr val="E32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4149413"/>
            <a:ext cx="9144000" cy="9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</a:rPr>
              <a:t>Team JIHUMING@UNIPD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Isil Atabek, Huimin Chen, </a:t>
            </a:r>
            <a:r>
              <a:rPr lang="en" sz="1300">
                <a:solidFill>
                  <a:srgbClr val="FFFFFF"/>
                </a:solidFill>
              </a:rPr>
              <a:t>Jesús Moncada-Ramírez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Nicolò Santini</a:t>
            </a:r>
            <a:r>
              <a:rPr i="1" lang="en" sz="400">
                <a:solidFill>
                  <a:srgbClr val="FFFFFF"/>
                </a:solidFill>
              </a:rPr>
              <a:t>,</a:t>
            </a:r>
            <a:r>
              <a:rPr lang="en" sz="1300">
                <a:solidFill>
                  <a:srgbClr val="FFFFFF"/>
                </a:solidFill>
              </a:rPr>
              <a:t> Giovanni Zago</a:t>
            </a:r>
            <a:endParaRPr sz="800"/>
          </a:p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" y="3114551"/>
            <a:ext cx="9144000" cy="58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TASK: LongEval CLEF 2023 Lab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</a:t>
            </a:r>
            <a:r>
              <a:rPr lang="en" sz="2900"/>
              <a:t>N-grams and NER</a:t>
            </a:r>
            <a:r>
              <a:rPr lang="en"/>
              <a:t> 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208663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N-GRAM </a:t>
            </a:r>
            <a:r>
              <a:rPr lang="en" sz="2400">
                <a:solidFill>
                  <a:srgbClr val="FFFFFF"/>
                </a:solidFill>
              </a:rPr>
              <a:t>GENERATION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25" y="1848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Delete all characters </a:t>
            </a:r>
            <a:r>
              <a:rPr b="1" lang="en" sz="2100">
                <a:solidFill>
                  <a:srgbClr val="FFFFFF"/>
                </a:solidFill>
              </a:rPr>
              <a:t>except letters.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Generate char N-GRAMs.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0" y="2571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Use the </a:t>
            </a:r>
            <a:r>
              <a:rPr b="1" lang="en" sz="2100">
                <a:solidFill>
                  <a:srgbClr val="FFFFFF"/>
                </a:solidFill>
              </a:rPr>
              <a:t>FRENCH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NER about locations, person names and organizations.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780650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GENERATION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3403300"/>
            <a:ext cx="35147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r>
              <a:rPr lang="en"/>
              <a:t> | 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685975" y="1498275"/>
            <a:ext cx="7993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LongEval data structure (queries and documents), </a:t>
            </a:r>
            <a:r>
              <a:rPr b="1" lang="en" sz="2100">
                <a:solidFill>
                  <a:srgbClr val="FFFFFF"/>
                </a:solidFill>
              </a:rPr>
              <a:t>Document Parser</a:t>
            </a:r>
            <a:r>
              <a:rPr lang="en" sz="2100">
                <a:solidFill>
                  <a:srgbClr val="FFFFFF"/>
                </a:solidFill>
              </a:rPr>
              <a:t> and </a:t>
            </a:r>
            <a:r>
              <a:rPr b="1" lang="en" sz="2100">
                <a:solidFill>
                  <a:srgbClr val="FFFFFF"/>
                </a:solidFill>
              </a:rPr>
              <a:t>Topic Reader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Analysis</a:t>
            </a:r>
            <a:r>
              <a:rPr lang="en" sz="2100">
                <a:solidFill>
                  <a:srgbClr val="FFFFFF"/>
                </a:solidFill>
              </a:rPr>
              <a:t> techniques (tokenization, NER, N-Gram)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Index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Search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2659875" y="2620725"/>
            <a:ext cx="627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Package division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Resource files (English and French stopwords)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2892625" y="2090650"/>
            <a:ext cx="5552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Parse: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Reading documents in JSON format, in order to convert them in Java classes;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LongEvalParser is the class that implements DocumentParser (Iterator) and parses all documents.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Analyzer: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Applies the tokenization rules for both English and French documents (Lucene methods and stopwords files);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Generate </a:t>
            </a:r>
            <a:r>
              <a:rPr lang="en" sz="1100">
                <a:solidFill>
                  <a:schemeClr val="lt1"/>
                </a:solidFill>
              </a:rPr>
              <a:t>character</a:t>
            </a:r>
            <a:r>
              <a:rPr lang="en" sz="1100">
                <a:solidFill>
                  <a:schemeClr val="lt1"/>
                </a:solidFill>
              </a:rPr>
              <a:t> N-grams (Lucene).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Index: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Initially made by </a:t>
            </a:r>
            <a:r>
              <a:rPr b="1" lang="en" sz="1100">
                <a:solidFill>
                  <a:schemeClr val="lt1"/>
                </a:solidFill>
              </a:rPr>
              <a:t>DirectoryIndexer</a:t>
            </a:r>
            <a:r>
              <a:rPr lang="en" sz="1100">
                <a:solidFill>
                  <a:schemeClr val="lt1"/>
                </a:solidFill>
              </a:rPr>
              <a:t>, which allowed only to index document with a certain language;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MultilingualDirectoryIndexer </a:t>
            </a:r>
            <a:r>
              <a:rPr lang="en" sz="1100">
                <a:solidFill>
                  <a:schemeClr val="lt1"/>
                </a:solidFill>
              </a:rPr>
              <a:t>reads both English and French documents, indexing all documents;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Vocabulary statistics.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892625" y="2090650"/>
            <a:ext cx="55521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Topic</a:t>
            </a:r>
            <a:r>
              <a:rPr lang="en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Impossible to use TrecTopicsReader (Lucene) because the format of trec files was too poor;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Defines a Java class representing a topic;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Considers the .trec files as XML, parsing them using Java XML library.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Search</a:t>
            </a:r>
            <a:r>
              <a:rPr lang="en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Do the effective search (specifying analyzers, path of topics, path of index, …)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00675" y="416475"/>
            <a:ext cx="72483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r>
              <a:rPr lang="en"/>
              <a:t> | Overview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01950" y="1509888"/>
            <a:ext cx="7940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Goal</a:t>
            </a:r>
            <a:endParaRPr sz="2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Generate </a:t>
            </a:r>
            <a:r>
              <a:rPr b="1" lang="en" sz="2200">
                <a:solidFill>
                  <a:schemeClr val="lt1"/>
                </a:solidFill>
              </a:rPr>
              <a:t>multilingual </a:t>
            </a:r>
            <a:r>
              <a:rPr lang="en" sz="2200">
                <a:solidFill>
                  <a:schemeClr val="lt1"/>
                </a:solidFill>
              </a:rPr>
              <a:t>indexes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01950" y="3014300"/>
            <a:ext cx="7940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Evaluation: </a:t>
            </a:r>
            <a:endParaRPr sz="20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MAP, NDCG and Rprec scores.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Two-Ways ANOVA analysis.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Tukey Honestly Significant Difference (HSD) test.</a:t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25" y="1241537"/>
            <a:ext cx="1660225" cy="16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975" y="3014300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Indexes</a:t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601950" y="2260725"/>
            <a:ext cx="53352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&lt;date&gt;_multilingual_3gram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&lt;date&gt;_multilingual_3gram_synonym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&lt;date&gt;_multilingual_4gram_synonym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&lt;date&gt;_multilingual_5gram_synonym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&lt;date&gt;_multilingual_4gram_synonym_ner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01950" y="1618075"/>
            <a:ext cx="794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created indexes for </a:t>
            </a:r>
            <a:r>
              <a:rPr b="1" lang="en" sz="2100">
                <a:solidFill>
                  <a:schemeClr val="lt1"/>
                </a:solidFill>
              </a:rPr>
              <a:t>TRAINING </a:t>
            </a:r>
            <a:r>
              <a:rPr lang="en" sz="2100">
                <a:solidFill>
                  <a:schemeClr val="lt1"/>
                </a:solidFill>
              </a:rPr>
              <a:t>and </a:t>
            </a:r>
            <a:r>
              <a:rPr b="1" lang="en" sz="2100">
                <a:solidFill>
                  <a:schemeClr val="lt1"/>
                </a:solidFill>
              </a:rPr>
              <a:t>TEST </a:t>
            </a:r>
            <a:r>
              <a:rPr lang="en" sz="2100">
                <a:solidFill>
                  <a:schemeClr val="lt1"/>
                </a:solidFill>
              </a:rPr>
              <a:t>collections.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75" y="2205488"/>
            <a:ext cx="18954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601950" y="4079075"/>
            <a:ext cx="468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All of them are public in Google Drive.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475" y="4079082"/>
            <a:ext cx="729676" cy="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Runs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674400" y="144772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638400" y="1255425"/>
            <a:ext cx="8012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 made </a:t>
            </a:r>
            <a:r>
              <a:rPr b="1" lang="en" sz="1600">
                <a:solidFill>
                  <a:schemeClr val="lt1"/>
                </a:solidFill>
              </a:rPr>
              <a:t>12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chemeClr val="lt1"/>
                </a:solidFill>
              </a:rPr>
              <a:t>experiments</a:t>
            </a:r>
            <a:r>
              <a:rPr lang="en" sz="1600">
                <a:solidFill>
                  <a:schemeClr val="lt1"/>
                </a:solidFill>
              </a:rPr>
              <a:t> over different configurations.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122300" y="1645025"/>
            <a:ext cx="6899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seupd2223-JIHUMING-01_en_en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seupd2223-JIHUMING-02_en_en_3gram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seupd2223-JIHUMING-03_en_en_4gram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seupd2223-JIHUMING-04_en_en_5gram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seupd2223-JIHUMING-05_en_en_fr_5gram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seupd2223-JIHUMING-06_en_en_4gram_ner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seupd2223-JIHUMING-07_fr_fr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seupd2223-JIHUMING-08_fr_fr_3gram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seupd2223-JIHUMING-09_fr_fr_4gram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seupd2223-JIHUMING-10_fr_fr_5gram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seupd2223-JIHUMING-11_fr_en_fr_5gram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seupd2223-JIHUMING-12_fr_fr_4gram_ner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 </a:t>
            </a:r>
            <a:r>
              <a:rPr lang="en"/>
              <a:t>Train</a:t>
            </a:r>
            <a:r>
              <a:rPr lang="en"/>
              <a:t> </a:t>
            </a: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13" y="1553575"/>
            <a:ext cx="4737669" cy="29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5430250" y="1498275"/>
            <a:ext cx="3371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Five </a:t>
            </a:r>
            <a:r>
              <a:rPr lang="en" sz="2000">
                <a:solidFill>
                  <a:srgbClr val="FFFFFF"/>
                </a:solidFill>
              </a:rPr>
              <a:t>best</a:t>
            </a:r>
            <a:r>
              <a:rPr lang="en" sz="2000">
                <a:solidFill>
                  <a:srgbClr val="FFFFFF"/>
                </a:solidFill>
              </a:rPr>
              <a:t> systems with five best scores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Fr_fr_5gram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Fr_fr_4gram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Fr_fr_3gram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Fr_fr_4gram_ner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25" y="1553575"/>
            <a:ext cx="4858626" cy="315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r>
              <a:rPr lang="en"/>
              <a:t> |</a:t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535650" y="1498275"/>
            <a:ext cx="80727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200"/>
              <a:buChar char="●"/>
            </a:pPr>
            <a:r>
              <a:rPr b="1" lang="en" sz="2200">
                <a:solidFill>
                  <a:srgbClr val="FFFFFF"/>
                </a:solidFill>
              </a:rPr>
              <a:t>French queries</a:t>
            </a:r>
            <a:r>
              <a:rPr lang="en" sz="2200">
                <a:solidFill>
                  <a:srgbClr val="FFFFFF"/>
                </a:solidFill>
              </a:rPr>
              <a:t> perform better than their English counterparts.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IR system’s effectiveness generally increases with a </a:t>
            </a:r>
            <a:r>
              <a:rPr b="1" lang="en" sz="2200">
                <a:solidFill>
                  <a:schemeClr val="lt1"/>
                </a:solidFill>
              </a:rPr>
              <a:t>larger N-gram size.</a:t>
            </a:r>
            <a:endParaRPr b="1"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The inclusion of NER in the indexing process has a </a:t>
            </a:r>
            <a:r>
              <a:rPr b="1" lang="en" sz="2200">
                <a:solidFill>
                  <a:schemeClr val="lt1"/>
                </a:solidFill>
              </a:rPr>
              <a:t>negative impact</a:t>
            </a:r>
            <a:r>
              <a:rPr lang="en" sz="2200">
                <a:solidFill>
                  <a:schemeClr val="lt1"/>
                </a:solidFill>
              </a:rPr>
              <a:t> on the scores.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769225" y="519675"/>
            <a:ext cx="34677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58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760971" y="239006"/>
            <a:ext cx="5183100" cy="87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| </a:t>
            </a:r>
            <a:endParaRPr/>
          </a:p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769225" y="1863350"/>
            <a:ext cx="5166600" cy="25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Introduction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Methodology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System Architecture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Experimental Setup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Results and Discussion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Conclusion | Future work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49" y="611513"/>
            <a:ext cx="502125" cy="5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50" y="1498275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/>
        </p:nvSpPr>
        <p:spPr>
          <a:xfrm>
            <a:off x="5135450" y="1498275"/>
            <a:ext cx="35658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Mean Average Precision (MAP) evaluating the effectiveness of an IR system in ranking documents/items.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Indicating same score ranks in three data sets.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Demonstrate the best performance at the long-term.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sp>
        <p:nvSpPr>
          <p:cNvPr id="266" name="Google Shape;266;p29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559700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5105400" y="1477200"/>
            <a:ext cx="3388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nDCG (normalized Discounted Cumulative Gain) assesses the quality of the ranking produced by an IR system.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performance at the long-term.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</a:t>
            </a:r>
            <a:endParaRPr sz="3000"/>
          </a:p>
        </p:txBody>
      </p:sp>
      <p:sp>
        <p:nvSpPr>
          <p:cNvPr id="274" name="Google Shape;274;p30"/>
          <p:cNvSpPr txBox="1"/>
          <p:nvPr/>
        </p:nvSpPr>
        <p:spPr>
          <a:xfrm>
            <a:off x="5105400" y="1477200"/>
            <a:ext cx="3388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Rprec (Rank Precision)  measures the precision of the retrieved documents/items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</a:t>
            </a:r>
            <a:r>
              <a:rPr lang="en" sz="1600">
                <a:solidFill>
                  <a:srgbClr val="FFFFFF"/>
                </a:solidFill>
              </a:rPr>
              <a:t>performance at the long-term.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63" y="1477200"/>
            <a:ext cx="4232425" cy="29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</a:t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382800" y="1463550"/>
            <a:ext cx="8378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From the training data and test data, </a:t>
            </a:r>
            <a:r>
              <a:rPr lang="en" sz="2400">
                <a:solidFill>
                  <a:srgbClr val="FFFFFF"/>
                </a:solidFill>
              </a:rPr>
              <a:t>the three metrics shows the same rankings of five systems’ effectiveness.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</a:t>
            </a:r>
            <a:r>
              <a:rPr b="1" lang="en" sz="2400">
                <a:solidFill>
                  <a:srgbClr val="FFFFFF"/>
                </a:solidFill>
              </a:rPr>
              <a:t>long-term data</a:t>
            </a:r>
            <a:r>
              <a:rPr lang="en" sz="2400">
                <a:solidFill>
                  <a:srgbClr val="FFFFFF"/>
                </a:solidFill>
              </a:rPr>
              <a:t> presents the best performance score.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| Future work</a:t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685975" y="1498275"/>
            <a:ext cx="4446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Our results (MAP, NCDG, ANOVA etc) reflect our approach: many simple approaches, as if we were searching for a heuristic start of a more complex information retrieval</a:t>
            </a:r>
            <a:r>
              <a:rPr lang="en" sz="1800">
                <a:solidFill>
                  <a:srgbClr val="FFFFFF"/>
                </a:solidFill>
              </a:rPr>
              <a:t>. The only untapped approach would be including a machine-learning based IR system, to achieve a more adaptable one.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950" y="1903325"/>
            <a:ext cx="3493101" cy="2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769225" y="1898125"/>
            <a:ext cx="5166600" cy="251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Team JIHUMING@UNIPD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Isil Atabek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Huimin Chen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Jesús Moncada-Ramírez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Nicolò Santini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Giovanni Zago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r>
              <a:rPr lang="en"/>
              <a:t>| </a:t>
            </a:r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50" y="1865750"/>
            <a:ext cx="1713900" cy="172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2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59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5500" y="1865750"/>
            <a:ext cx="1713901" cy="17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-56525" y="3699725"/>
            <a:ext cx="201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Jesús Moncada-Ramírez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2215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Giovanni Zago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40320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Huimin Chen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5842500" y="3699725"/>
            <a:ext cx="101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Nicolò Santini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7739175" y="3699725"/>
            <a:ext cx="90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Isil Atabek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614750" y="1270325"/>
            <a:ext cx="813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introduce a search engine for LongEval at CLEF 2023. Our system focuses on temporal performance in English and French documents.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By analyzing text and using NLP techniques, we refine our system. Implemented in Java with Lucene, we developed five top-performing systems based on MAP and NDCG scores.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614750" y="1270300"/>
            <a:ext cx="8138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Our approach </a:t>
            </a:r>
            <a:r>
              <a:rPr lang="en" sz="2400">
                <a:solidFill>
                  <a:srgbClr val="FFFFFF"/>
                </a:solidFill>
              </a:rPr>
              <a:t>involves</a:t>
            </a:r>
            <a:r>
              <a:rPr lang="en" sz="2400">
                <a:solidFill>
                  <a:srgbClr val="FFFFFF"/>
                </a:solidFill>
              </a:rPr>
              <a:t> analyzing English and French versions of the documents using whitespace tokenization, stopword removal and stemming.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generate character N-grams to identify recurring word structures repeated over documents.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use query expansion with synonyms and NLP techniques as NER to further refine our system.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| </a:t>
            </a:r>
            <a:r>
              <a:rPr lang="en"/>
              <a:t>Parsing</a:t>
            </a: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868059" y="1826725"/>
            <a:ext cx="2671779" cy="604800"/>
            <a:chOff x="1620296" y="2691050"/>
            <a:chExt cx="2671779" cy="604800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2225075" y="2716400"/>
              <a:ext cx="2067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Documents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296" y="2691050"/>
              <a:ext cx="604783" cy="6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>
            <a:off x="5793750" y="1826725"/>
            <a:ext cx="2128500" cy="604800"/>
            <a:chOff x="6335400" y="1890000"/>
            <a:chExt cx="2128500" cy="604800"/>
          </a:xfrm>
        </p:grpSpPr>
        <p:sp>
          <p:nvSpPr>
            <p:cNvPr id="115" name="Google Shape;115;p14"/>
            <p:cNvSpPr txBox="1"/>
            <p:nvPr/>
          </p:nvSpPr>
          <p:spPr>
            <a:xfrm>
              <a:off x="6940200" y="1915350"/>
              <a:ext cx="1523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Topics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6" name="Google Shape;11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5400" y="1890000"/>
              <a:ext cx="604800" cy="6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4"/>
          <p:cNvSpPr txBox="1"/>
          <p:nvPr/>
        </p:nvSpPr>
        <p:spPr>
          <a:xfrm>
            <a:off x="0" y="2698200"/>
            <a:ext cx="457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JSON version.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i="1" lang="en" sz="2100">
                <a:solidFill>
                  <a:srgbClr val="FFFFFF"/>
                </a:solidFill>
              </a:rPr>
              <a:t>Iterator/Iterable</a:t>
            </a:r>
            <a:r>
              <a:rPr lang="en" sz="2100">
                <a:solidFill>
                  <a:srgbClr val="FFFFFF"/>
                </a:solidFill>
              </a:rPr>
              <a:t> architecture.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572000" y="269820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i="1" lang="en" sz="2100">
                <a:solidFill>
                  <a:srgbClr val="FFFFFF"/>
                </a:solidFill>
              </a:rPr>
              <a:t>TRECTopicReader</a:t>
            </a:r>
            <a:r>
              <a:rPr lang="en" sz="2100">
                <a:solidFill>
                  <a:srgbClr val="FFFFFF"/>
                </a:solidFill>
              </a:rPr>
              <a:t> not working.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Our </a:t>
            </a:r>
            <a:r>
              <a:rPr b="1" lang="en" sz="2100">
                <a:solidFill>
                  <a:srgbClr val="FFFFFF"/>
                </a:solidFill>
              </a:rPr>
              <a:t>own</a:t>
            </a:r>
            <a:r>
              <a:rPr lang="en" sz="2100">
                <a:solidFill>
                  <a:srgbClr val="FFFFFF"/>
                </a:solidFill>
              </a:rPr>
              <a:t> parser treating topic documents as </a:t>
            </a:r>
            <a:r>
              <a:rPr b="1" lang="en" sz="2100">
                <a:solidFill>
                  <a:srgbClr val="FFFFFF"/>
                </a:solidFill>
              </a:rPr>
              <a:t>XML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Index 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735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1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379175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2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4660988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3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97970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4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1005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processed</a:t>
            </a:r>
            <a:r>
              <a:rPr lang="en" sz="2400">
                <a:solidFill>
                  <a:srgbClr val="FFFFFF"/>
                </a:solidFill>
              </a:rPr>
              <a:t>) English version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271775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processed</a:t>
            </a:r>
            <a:r>
              <a:rPr lang="en" sz="2400">
                <a:solidFill>
                  <a:srgbClr val="FFFFFF"/>
                </a:solidFill>
              </a:rPr>
              <a:t>) French version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4553600" y="2299475"/>
            <a:ext cx="228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Character </a:t>
            </a:r>
            <a:r>
              <a:rPr b="1" lang="en" sz="2400">
                <a:solidFill>
                  <a:srgbClr val="FFFFFF"/>
                </a:solidFill>
              </a:rPr>
              <a:t>N-grams</a:t>
            </a:r>
            <a:r>
              <a:rPr lang="en" sz="2400">
                <a:solidFill>
                  <a:srgbClr val="FFFFFF"/>
                </a:solidFill>
              </a:rPr>
              <a:t> of both versions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87230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information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50" y="3608950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100" y="3572475"/>
            <a:ext cx="1181149" cy="11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4553600" y="3977850"/>
            <a:ext cx="2281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3-grams, 4-grams, 5-grams</a:t>
            </a:r>
            <a:endParaRPr i="1" sz="700"/>
          </a:p>
        </p:txBody>
      </p:sp>
      <p:sp>
        <p:nvSpPr>
          <p:cNvPr id="135" name="Google Shape;135;p15"/>
          <p:cNvSpPr txBox="1"/>
          <p:nvPr/>
        </p:nvSpPr>
        <p:spPr>
          <a:xfrm>
            <a:off x="7118750" y="3608950"/>
            <a:ext cx="1788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Apache OpenNLP</a:t>
            </a:r>
            <a:endParaRPr i="1" sz="700"/>
          </a:p>
        </p:txBody>
      </p:sp>
      <p:sp>
        <p:nvSpPr>
          <p:cNvPr id="136" name="Google Shape;136;p15"/>
          <p:cNvSpPr txBox="1"/>
          <p:nvPr/>
        </p:nvSpPr>
        <p:spPr>
          <a:xfrm>
            <a:off x="3538488" y="1190400"/>
            <a:ext cx="20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</a:rPr>
              <a:t>Always (BM25)</a:t>
            </a:r>
            <a:endParaRPr i="1" sz="1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English 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ENGLISH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65597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336540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70722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93875" y="3437450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TERRIER 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3362400" y="3437450"/>
            <a:ext cx="27501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Query expansion with synonyms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7038125" y="3656900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8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10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75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500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319695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WordDelimiterGraphFilter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362400" y="43635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WORDNET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7038125" y="4133900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English Minimal Stemmer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</a:t>
            </a:r>
            <a:r>
              <a:rPr lang="en"/>
              <a:t>French</a:t>
            </a:r>
            <a:r>
              <a:rPr lang="en"/>
              <a:t> 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FRENCH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62492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33435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67617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386400" y="3372825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French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5245600" y="3592275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3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5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3467975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316590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WordDelimiterGraphFilter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45600" y="4069275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French </a:t>
            </a:r>
            <a:r>
              <a:rPr i="1" lang="en" sz="1700">
                <a:solidFill>
                  <a:schemeClr val="lt1"/>
                </a:solidFill>
              </a:rPr>
              <a:t>Minimal Stemmer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